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8"/>
  </p:notesMasterIdLst>
  <p:sldIdLst>
    <p:sldId id="256" r:id="rId2"/>
    <p:sldId id="269" r:id="rId3"/>
    <p:sldId id="270" r:id="rId4"/>
    <p:sldId id="260" r:id="rId5"/>
    <p:sldId id="264" r:id="rId6"/>
    <p:sldId id="261" r:id="rId7"/>
    <p:sldId id="268" r:id="rId8"/>
    <p:sldId id="279" r:id="rId9"/>
    <p:sldId id="278" r:id="rId10"/>
    <p:sldId id="262" r:id="rId11"/>
    <p:sldId id="275" r:id="rId12"/>
    <p:sldId id="274" r:id="rId13"/>
    <p:sldId id="272" r:id="rId14"/>
    <p:sldId id="273" r:id="rId15"/>
    <p:sldId id="27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86B"/>
    <a:srgbClr val="FFFFFF"/>
    <a:srgbClr val="6396C5"/>
    <a:srgbClr val="A3B6C5"/>
    <a:srgbClr val="456988"/>
    <a:srgbClr val="4A7192"/>
    <a:srgbClr val="5D8CB3"/>
    <a:srgbClr val="4D7391"/>
    <a:srgbClr val="2B3F4F"/>
    <a:srgbClr val="265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3" autoAdjust="0"/>
    <p:restoredTop sz="86432"/>
  </p:normalViewPr>
  <p:slideViewPr>
    <p:cSldViewPr snapToGrid="0">
      <p:cViewPr>
        <p:scale>
          <a:sx n="100" d="100"/>
          <a:sy n="100" d="100"/>
        </p:scale>
        <p:origin x="1344" y="1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42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A400-A39E-5B41-A3FE-B56123304DBC}" type="datetimeFigureOut">
              <a:rPr lang="ru-RU" smtClean="0"/>
              <a:t>10.11.17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6B099-0584-A74E-B05A-B175B4BDA1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79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4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06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7653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94880"/>
            <a:ext cx="8825658" cy="86142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19955" y="64007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ое 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19955" y="64007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248399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248399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19955" y="64007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8"/>
          </p:nvPr>
        </p:nvSpPr>
        <p:spPr>
          <a:xfrm>
            <a:off x="5956300" y="6248399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с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19955" y="64007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19955" y="64007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838275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2476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5414539"/>
            <a:ext cx="2940051" cy="871964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838275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2476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5414538"/>
            <a:ext cx="2934407" cy="871964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838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2476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5414536"/>
            <a:ext cx="2935997" cy="871964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300"/>
            </a:lvl1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300">
                <a:effectLst>
                  <a:outerShdw blurRad="76200" dist="38100" dir="5400000" sx="103000" sy="103000" algn="t" rotWithShape="0">
                    <a:prstClr val="black">
                      <a:alpha val="44000"/>
                    </a:prstClr>
                  </a:outerShdw>
                </a:effectLst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96968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1617681"/>
            <a:ext cx="4396339" cy="4473914"/>
          </a:xfrm>
        </p:spPr>
        <p:txBody>
          <a:bodyPr anchor="ctr">
            <a:normAutofit/>
          </a:bodyPr>
          <a:lstStyle>
            <a:lvl1pPr>
              <a:defRPr sz="23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3593" y="1612900"/>
            <a:ext cx="4396341" cy="4478693"/>
          </a:xfrm>
        </p:spPr>
        <p:txBody>
          <a:bodyPr anchor="ctr">
            <a:normAutofit/>
          </a:bodyPr>
          <a:lstStyle>
            <a:lvl1pPr>
              <a:defRPr sz="23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747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1905000"/>
            <a:ext cx="4396339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815" y="2822785"/>
            <a:ext cx="9404723" cy="140053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2.png"/><Relationship Id="rId22" Type="http://schemas.openxmlformats.org/officeDocument/2006/relationships/image" Target="../media/image3.png"/><Relationship Id="rId23" Type="http://schemas.openxmlformats.org/officeDocument/2006/relationships/image" Target="../media/image4.png"/><Relationship Id="rId24" Type="http://schemas.openxmlformats.org/officeDocument/2006/relationships/image" Target="../media/image5.png"/><Relationship Id="rId25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0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300" b="0" i="0">
                <a:solidFill>
                  <a:schemeClr val="tx1">
                    <a:tint val="75000"/>
                  </a:schemeClr>
                </a:solidFill>
                <a:effectLst>
                  <a:outerShdw blurRad="76200" dist="38100" dir="5400000" sx="103000" sy="103000" algn="t" rotWithShape="0">
                    <a:prstClr val="black">
                      <a:alpha val="42000"/>
                    </a:prstClr>
                  </a:outerShdw>
                </a:effectLst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rgbClr val="FFFFFF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13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84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DIN Alternate" charset="0"/>
          <a:ea typeface="DIN Alternate" charset="0"/>
          <a:cs typeface="DIN Alternate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DIN Alternate" charset="0"/>
          <a:ea typeface="DIN Alternate" charset="0"/>
          <a:cs typeface="DIN Alternate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DIN Alternate" charset="0"/>
          <a:ea typeface="DIN Alternate" charset="0"/>
          <a:cs typeface="DIN Alternate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DIN Alternate" charset="0"/>
          <a:ea typeface="DIN Alternate" charset="0"/>
          <a:cs typeface="DIN Alternate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DIN Alternate" charset="0"/>
          <a:ea typeface="DIN Alternate" charset="0"/>
          <a:cs typeface="DIN Alternate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DIN Alternate" charset="0"/>
          <a:ea typeface="DIN Alternate" charset="0"/>
          <a:cs typeface="DIN Alternate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Разработка процедурного генератора бесконечных ландшафтов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Корж Даниил Андреевич, МБОУ Лицей №1, </a:t>
            </a:r>
            <a:r>
              <a:rPr lang="ru-RU" dirty="0" smtClean="0"/>
              <a:t>1</a:t>
            </a:r>
            <a:r>
              <a:rPr lang="en-US" dirty="0" smtClean="0"/>
              <a:t>1</a:t>
            </a:r>
            <a:r>
              <a:rPr lang="ru-RU" dirty="0" smtClean="0"/>
              <a:t> </a:t>
            </a:r>
            <a:r>
              <a:rPr lang="ru-RU" dirty="0"/>
              <a:t>класс, г. Иркутск</a:t>
            </a:r>
          </a:p>
        </p:txBody>
      </p:sp>
    </p:spTree>
    <p:extLst>
      <p:ext uri="{BB962C8B-B14F-4D97-AF65-F5344CB8AC3E}">
        <p14:creationId xmlns:p14="http://schemas.microsoft.com/office/powerpoint/2010/main" val="890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Отложенные вычисления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Ленивые вычисления </a:t>
            </a:r>
            <a:r>
              <a:rPr lang="ru-RU" i="1" dirty="0"/>
              <a:t>(англ. </a:t>
            </a:r>
            <a:r>
              <a:rPr lang="en-US" i="1" dirty="0"/>
              <a:t>lazy evaluation</a:t>
            </a:r>
            <a:r>
              <a:rPr lang="ru-RU" i="1" dirty="0"/>
              <a:t>, также отложенные вычисления) </a:t>
            </a:r>
            <a:r>
              <a:rPr lang="ru-RU" dirty="0"/>
              <a:t>– стратегия вычисления, согласно которой расчёты следует откладывать до тех пор, пока не понадобится их результат.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Производится расчёт только определённых частей карты, называемых </a:t>
            </a:r>
            <a:r>
              <a:rPr lang="ru-RU" dirty="0" smtClean="0"/>
              <a:t>чанками </a:t>
            </a:r>
            <a:r>
              <a:rPr lang="en-US" i="1" dirty="0" smtClean="0"/>
              <a:t>(</a:t>
            </a:r>
            <a:r>
              <a:rPr lang="ru-RU" i="1" dirty="0"/>
              <a:t>англ</a:t>
            </a:r>
            <a:r>
              <a:rPr lang="en-US" i="1" dirty="0"/>
              <a:t>. Chunk </a:t>
            </a:r>
            <a:r>
              <a:rPr lang="ru-RU" dirty="0"/>
              <a:t>–</a:t>
            </a:r>
            <a:r>
              <a:rPr lang="en-US" i="1" dirty="0"/>
              <a:t> </a:t>
            </a:r>
            <a:r>
              <a:rPr lang="ru-RU" i="1" dirty="0"/>
              <a:t>кусочек</a:t>
            </a:r>
            <a:r>
              <a:rPr lang="en-US" i="1" dirty="0"/>
              <a:t>)</a:t>
            </a:r>
            <a:r>
              <a:rPr lang="ru-RU" dirty="0"/>
              <a:t>, входящих в заданную дальность видимости в зависимости от положения наблюдателя.</a:t>
            </a: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pic>
        <p:nvPicPr>
          <p:cNvPr id="13" name="Picture 4" descr="http://www.minecraftdl.com/wp-content/uploads/2013/08/Hardcore-Chunk-Map-1-640x369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0828"/>
          <a:stretch/>
        </p:blipFill>
        <p:spPr bwMode="auto">
          <a:xfrm>
            <a:off x="1133096" y="1617663"/>
            <a:ext cx="4336220" cy="447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Отложенные вычисления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1656557"/>
            <a:ext cx="4395787" cy="4395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3775" y="1654175"/>
            <a:ext cx="4395788" cy="4395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3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модификаторов</a:t>
            </a:r>
            <a:endParaRPr lang="ru-RU" dirty="0"/>
          </a:p>
        </p:txBody>
      </p:sp>
      <p:sp>
        <p:nvSpPr>
          <p:cNvPr id="17" name="Объект 16"/>
          <p:cNvSpPr>
            <a:spLocks noGrp="1"/>
          </p:cNvSpPr>
          <p:nvPr>
            <p:ph sz="half" idx="2"/>
          </p:nvPr>
        </p:nvSpPr>
        <p:spPr>
          <a:xfrm>
            <a:off x="7069752" y="1797428"/>
            <a:ext cx="3737948" cy="447869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обеспечения выполнения стратегии отложенных вычислений была создана модель </a:t>
            </a:r>
            <a:r>
              <a:rPr lang="ru-RU" dirty="0" smtClean="0"/>
              <a:t>для расчёта </a:t>
            </a:r>
            <a:r>
              <a:rPr lang="ru-RU" smtClean="0"/>
              <a:t>и обработки клеток, </a:t>
            </a:r>
            <a:r>
              <a:rPr lang="ru-RU"/>
              <a:t>или </a:t>
            </a:r>
            <a:r>
              <a:rPr lang="ru-RU" smtClean="0"/>
              <a:t>прямоугольных массивов </a:t>
            </a:r>
            <a:r>
              <a:rPr lang="ru-RU" dirty="0"/>
              <a:t>клеток определённого размера, по заданным координатам, применяя все заранее заданные модификаторы. </a:t>
            </a:r>
            <a:endParaRPr lang="ru-RU" sz="28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pic>
        <p:nvPicPr>
          <p:cNvPr id="19" name="Picture 2" descr="https://pp.userapi.com/c638516/v638516845/321e7/HsANqVJStVs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11675"/>
          <a:stretch/>
        </p:blipFill>
        <p:spPr bwMode="auto">
          <a:xfrm>
            <a:off x="849311" y="1797428"/>
            <a:ext cx="5741989" cy="3919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4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Основные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Grass</a:t>
            </a:r>
            <a:endParaRPr lang="ru-RU" dirty="0"/>
          </a:p>
        </p:txBody>
      </p:sp>
      <p:sp>
        <p:nvSpPr>
          <p:cNvPr id="49" name="Рисунок 48"/>
          <p:cNvSpPr>
            <a:spLocks noGrp="1"/>
          </p:cNvSpPr>
          <p:nvPr>
            <p:ph type="pic" idx="15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Модификатор, наличие которого определяет, что на данной клетке произрастают растения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Cliff</a:t>
            </a:r>
            <a:endParaRPr lang="ru-RU" dirty="0"/>
          </a:p>
        </p:txBody>
      </p:sp>
      <p:sp>
        <p:nvSpPr>
          <p:cNvPr id="51" name="Рисунок 50"/>
          <p:cNvSpPr>
            <a:spLocks noGrp="1"/>
          </p:cNvSpPr>
          <p:nvPr>
            <p:ph type="pic" idx="21"/>
          </p:nvPr>
        </p:nvSpPr>
        <p:spPr/>
      </p:sp>
      <p:sp>
        <p:nvSpPr>
          <p:cNvPr id="11" name="Текст 10"/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Базовый модификатор, применяется ко всем </a:t>
            </a:r>
            <a:r>
              <a:rPr lang="ru-RU" dirty="0" smtClean="0"/>
              <a:t>клеткам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AlpSnow</a:t>
            </a:r>
            <a:endParaRPr lang="ru-RU" dirty="0"/>
          </a:p>
        </p:txBody>
      </p:sp>
      <p:sp>
        <p:nvSpPr>
          <p:cNvPr id="52" name="Рисунок 51"/>
          <p:cNvSpPr>
            <a:spLocks noGrp="1"/>
          </p:cNvSpPr>
          <p:nvPr>
            <p:ph type="pic" idx="22"/>
          </p:nvPr>
        </p:nvSpPr>
        <p:spPr/>
      </p:sp>
      <p:sp>
        <p:nvSpPr>
          <p:cNvPr id="50" name="Текст 49"/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Снежные шапки</a:t>
            </a:r>
            <a:r>
              <a:rPr lang="en-US" dirty="0"/>
              <a:t>, </a:t>
            </a:r>
            <a:r>
              <a:rPr lang="ru-RU" dirty="0"/>
              <a:t>находящиеся на наивысших точках получаемого ландшафта</a:t>
            </a:r>
          </a:p>
          <a:p>
            <a:endParaRPr lang="ru-RU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2" y="2022042"/>
            <a:ext cx="3012829" cy="2684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27" y="2022042"/>
            <a:ext cx="2963891" cy="2684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4"/>
          <a:srcRect l="8005" r="9470"/>
          <a:stretch/>
        </p:blipFill>
        <p:spPr>
          <a:xfrm>
            <a:off x="7114838" y="2022042"/>
            <a:ext cx="2932239" cy="2693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48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Технические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BillowHeight</a:t>
            </a:r>
            <a:endParaRPr lang="ru-RU" dirty="0"/>
          </a:p>
        </p:txBody>
      </p:sp>
      <p:sp>
        <p:nvSpPr>
          <p:cNvPr id="22" name="Рисунок 21"/>
          <p:cNvSpPr>
            <a:spLocks noGrp="1"/>
          </p:cNvSpPr>
          <p:nvPr>
            <p:ph type="pic" idx="15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изменяющий высоту клетки. 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RegularForest</a:t>
            </a:r>
            <a:endParaRPr lang="ru-RU" dirty="0"/>
          </a:p>
        </p:txBody>
      </p:sp>
      <p:sp>
        <p:nvSpPr>
          <p:cNvPr id="23" name="Рисунок 22"/>
          <p:cNvSpPr>
            <a:spLocks noGrp="1"/>
          </p:cNvSpPr>
          <p:nvPr>
            <p:ph type="pic" idx="21"/>
          </p:nvPr>
        </p:nvSpPr>
        <p:spPr/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дерево, или группу деревьев на клетке.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Rock</a:t>
            </a:r>
            <a:endParaRPr lang="ru-RU" dirty="0"/>
          </a:p>
        </p:txBody>
      </p:sp>
      <p:sp>
        <p:nvSpPr>
          <p:cNvPr id="24" name="Рисунок 23"/>
          <p:cNvSpPr>
            <a:spLocks noGrp="1"/>
          </p:cNvSpPr>
          <p:nvPr>
            <p:ph type="pic" idx="22"/>
          </p:nvPr>
        </p:nvSpPr>
        <p:spPr/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камень, или группу камней на клетке.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8865" y="2046953"/>
            <a:ext cx="2938211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://www.burnweb.net/libnoise/_img/billow_raw_gra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 bwMode="auto">
          <a:xfrm>
            <a:off x="642726" y="2046953"/>
            <a:ext cx="2940049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85" y="2046951"/>
            <a:ext cx="2931879" cy="2647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02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трелка вправо 6"/>
          <p:cNvSpPr/>
          <p:nvPr/>
        </p:nvSpPr>
        <p:spPr>
          <a:xfrm>
            <a:off x="536762" y="4161947"/>
            <a:ext cx="11236137" cy="145133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98000"/>
                  <a:lumMod val="114000"/>
                  <a:alpha val="80000"/>
                </a:schemeClr>
              </a:gs>
              <a:gs pos="100000">
                <a:schemeClr val="accent1">
                  <a:shade val="90000"/>
                  <a:lumMod val="84000"/>
                  <a:alpha val="80000"/>
                </a:schemeClr>
              </a:gs>
            </a:gsLst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DIN Alternate" charset="0"/>
                <a:ea typeface="DIN Alternate" charset="0"/>
                <a:cs typeface="DIN Alternate" charset="0"/>
              </a:rPr>
              <a:t>Unity API </a:t>
            </a:r>
            <a:r>
              <a:rPr lang="ru-RU" sz="2000" dirty="0">
                <a:latin typeface="DIN Alternate" charset="0"/>
                <a:ea typeface="DIN Alternate" charset="0"/>
                <a:cs typeface="DIN Alternate" charset="0"/>
              </a:rPr>
              <a:t>поток</a:t>
            </a:r>
            <a:endParaRPr lang="ru-RU" sz="2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8" name="Стрелка вправо 7"/>
          <p:cNvSpPr/>
          <p:nvPr/>
        </p:nvSpPr>
        <p:spPr>
          <a:xfrm>
            <a:off x="2937225" y="1488358"/>
            <a:ext cx="5707949" cy="1193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98000"/>
                  <a:lumMod val="114000"/>
                  <a:alpha val="80000"/>
                </a:schemeClr>
              </a:gs>
              <a:gs pos="99000">
                <a:schemeClr val="accent1">
                  <a:shade val="90000"/>
                  <a:lumMod val="84000"/>
                  <a:alpha val="80000"/>
                </a:schemeClr>
              </a:gs>
            </a:gsLst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DIN Alternate" charset="0"/>
                <a:ea typeface="DIN Alternate" charset="0"/>
                <a:cs typeface="DIN Alternate" charset="0"/>
              </a:rPr>
              <a:t>Второстепенный поток</a:t>
            </a:r>
            <a:endParaRPr lang="ru-RU" sz="24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476499" y="225029"/>
            <a:ext cx="6629400" cy="1124052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100000">
                <a:schemeClr val="accent6">
                  <a:shade val="90000"/>
                  <a:lumMod val="84000"/>
                  <a:alpha val="8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DIN Alternate" charset="0"/>
                <a:ea typeface="DIN Alternate" charset="0"/>
                <a:cs typeface="DIN Alternate" charset="0"/>
              </a:rPr>
              <a:t>Расчёт чанка</a:t>
            </a:r>
            <a:endParaRPr lang="en-US" sz="2000" b="1" dirty="0">
              <a:latin typeface="DIN Alternate" charset="0"/>
              <a:ea typeface="DIN Alternate" charset="0"/>
              <a:cs typeface="DIN Alternate" charset="0"/>
            </a:endParaRP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 Alternate" charset="0"/>
                <a:ea typeface="DIN Alternate" charset="0"/>
                <a:cs typeface="DIN Alternate" charset="0"/>
              </a:rPr>
              <a:t>Создание и обработка массива клеток</a:t>
            </a: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 Alternate" charset="0"/>
                <a:ea typeface="DIN Alternate" charset="0"/>
                <a:cs typeface="DIN Alternate" charset="0"/>
              </a:rPr>
              <a:t>Применение на </a:t>
            </a:r>
            <a:r>
              <a:rPr lang="en-US" sz="2000" dirty="0">
                <a:latin typeface="DIN Alternate" charset="0"/>
                <a:ea typeface="DIN Alternate" charset="0"/>
                <a:cs typeface="DIN Alternate" charset="0"/>
              </a:rPr>
              <a:t>TerrainStorage</a:t>
            </a:r>
            <a:endParaRPr lang="ru-RU" sz="2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476501" y="5385382"/>
            <a:ext cx="6629399" cy="1003300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99000">
                <a:schemeClr val="accent6">
                  <a:shade val="90000"/>
                  <a:lumMod val="84000"/>
                  <a:alpha val="80000"/>
                </a:schemeClr>
              </a:gs>
            </a:gsLst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DIN Alternate" charset="0"/>
                <a:ea typeface="DIN Alternate" charset="0"/>
                <a:cs typeface="DIN Alternate" charset="0"/>
              </a:rPr>
              <a:t>Основной цикл</a:t>
            </a:r>
            <a:endParaRPr lang="ru-RU" sz="2400" b="1" dirty="0">
              <a:latin typeface="DIN Alternate" charset="0"/>
              <a:ea typeface="DIN Alternate" charset="0"/>
              <a:cs typeface="DIN Alternate" charset="0"/>
            </a:endParaRP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 Alternate" charset="0"/>
                <a:ea typeface="DIN Alternate" charset="0"/>
                <a:cs typeface="DIN Alternate" charset="0"/>
              </a:rPr>
              <a:t>Рендеринг изображения</a:t>
            </a: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 Alternate" charset="0"/>
                <a:ea typeface="DIN Alternate" charset="0"/>
                <a:cs typeface="DIN Alternate" charset="0"/>
              </a:rPr>
              <a:t>Обработка </a:t>
            </a:r>
            <a:r>
              <a:rPr lang="en-US" sz="2000" dirty="0">
                <a:latin typeface="DIN Alternate" charset="0"/>
                <a:ea typeface="DIN Alternate" charset="0"/>
                <a:cs typeface="DIN Alternate" charset="0"/>
              </a:rPr>
              <a:t>Monobehaviour</a:t>
            </a:r>
            <a:endParaRPr lang="ru-RU" sz="2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5" name="Стрелка вправо 14"/>
          <p:cNvSpPr/>
          <p:nvPr/>
        </p:nvSpPr>
        <p:spPr>
          <a:xfrm rot="18900000">
            <a:off x="78207" y="2398411"/>
            <a:ext cx="2780071" cy="97790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100000">
                <a:schemeClr val="accent6">
                  <a:shade val="90000"/>
                  <a:lumMod val="84000"/>
                  <a:alpha val="8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DIN Alternate" charset="0"/>
                <a:ea typeface="DIN Alternate" charset="0"/>
                <a:cs typeface="DIN Alternate" charset="0"/>
              </a:rPr>
              <a:t>Постановка задачи</a:t>
            </a:r>
          </a:p>
        </p:txBody>
      </p:sp>
      <p:sp>
        <p:nvSpPr>
          <p:cNvPr id="16" name="Стрелка вправо 15"/>
          <p:cNvSpPr/>
          <p:nvPr/>
        </p:nvSpPr>
        <p:spPr>
          <a:xfrm rot="2700000">
            <a:off x="8605657" y="2512298"/>
            <a:ext cx="2780071" cy="97790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100000">
                <a:schemeClr val="accent6">
                  <a:shade val="90000"/>
                  <a:lumMod val="84000"/>
                  <a:alpha val="8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DIN Alternate" charset="0"/>
                <a:ea typeface="DIN Alternate" charset="0"/>
                <a:cs typeface="DIN Alternate" charset="0"/>
              </a:rPr>
              <a:t>Синхронизация</a:t>
            </a:r>
            <a:endParaRPr lang="ru-RU" sz="2000" b="1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476500" y="2740709"/>
            <a:ext cx="6629400" cy="160451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  <a:alpha val="80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5400000" scaled="0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ru-RU" sz="2000" b="1" dirty="0" smtClean="0">
                <a:latin typeface="DIN Alternate" charset="0"/>
                <a:ea typeface="DIN Alternate" charset="0"/>
                <a:cs typeface="DIN Alternate" charset="0"/>
              </a:rPr>
              <a:t>Синхронизация</a:t>
            </a:r>
            <a:endParaRPr lang="ru-RU" sz="2000" b="1" dirty="0">
              <a:latin typeface="DIN Alternate" charset="0"/>
              <a:ea typeface="DIN Alternate" charset="0"/>
              <a:cs typeface="DIN Alternate" charset="0"/>
            </a:endParaRPr>
          </a:p>
          <a:p>
            <a:pPr marL="342891" indent="-342891">
              <a:buFont typeface="Arial" charset="0"/>
              <a:buChar char="•"/>
            </a:pPr>
            <a:r>
              <a:rPr lang="ru-RU" sz="2000" dirty="0">
                <a:latin typeface="DIN Alternate" charset="0"/>
                <a:ea typeface="DIN Alternate" charset="0"/>
                <a:cs typeface="DIN Alternate" charset="0"/>
              </a:rPr>
              <a:t>Применение данных </a:t>
            </a:r>
            <a:r>
              <a:rPr lang="en-US" sz="2000" dirty="0">
                <a:latin typeface="DIN Alternate" charset="0"/>
                <a:ea typeface="DIN Alternate" charset="0"/>
                <a:cs typeface="DIN Alternate" charset="0"/>
              </a:rPr>
              <a:t>TerrainStorage</a:t>
            </a:r>
            <a:r>
              <a:rPr lang="ru-RU" sz="2000" dirty="0">
                <a:latin typeface="DIN Alternate" charset="0"/>
                <a:ea typeface="DIN Alternate" charset="0"/>
                <a:cs typeface="DIN Alternate" charset="0"/>
              </a:rPr>
              <a:t> к </a:t>
            </a:r>
            <a:r>
              <a:rPr lang="en-US" sz="2000" dirty="0">
                <a:latin typeface="DIN Alternate" charset="0"/>
                <a:ea typeface="DIN Alternate" charset="0"/>
                <a:cs typeface="DIN Alternate" charset="0"/>
              </a:rPr>
              <a:t>Unity API TerrainData</a:t>
            </a:r>
          </a:p>
          <a:p>
            <a:pPr marL="342891" indent="-342891">
              <a:buFont typeface="Arial" charset="0"/>
              <a:buChar char="•"/>
            </a:pPr>
            <a:r>
              <a:rPr lang="ru-RU" sz="2000" dirty="0">
                <a:latin typeface="DIN Alternate" charset="0"/>
                <a:ea typeface="DIN Alternate" charset="0"/>
                <a:cs typeface="DIN Alternate" charset="0"/>
              </a:rPr>
              <a:t>Перемещение </a:t>
            </a:r>
            <a:r>
              <a:rPr lang="en-US" sz="2000" dirty="0">
                <a:latin typeface="DIN Alternate" charset="0"/>
                <a:ea typeface="DIN Alternate" charset="0"/>
                <a:cs typeface="DIN Alternate" charset="0"/>
              </a:rPr>
              <a:t>UnityTerrain</a:t>
            </a:r>
            <a:r>
              <a:rPr lang="ru-RU" sz="2000" dirty="0">
                <a:latin typeface="DIN Alternate" charset="0"/>
                <a:ea typeface="DIN Alternate" charset="0"/>
                <a:cs typeface="DIN Alternate" charset="0"/>
              </a:rPr>
              <a:t> на рассчитываемую </a:t>
            </a:r>
            <a:r>
              <a:rPr lang="ru-RU" sz="2000" dirty="0" smtClean="0">
                <a:latin typeface="DIN Alternate" charset="0"/>
                <a:ea typeface="DIN Alternate" charset="0"/>
                <a:cs typeface="DIN Alternate" charset="0"/>
              </a:rPr>
              <a:t>позицию</a:t>
            </a:r>
            <a:endParaRPr lang="en-US" sz="2000" dirty="0"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5956300" y="6400799"/>
            <a:ext cx="6023451" cy="457201"/>
          </a:xfrm>
        </p:spPr>
        <p:txBody>
          <a:bodyPr/>
          <a:lstStyle/>
          <a:p>
            <a:r>
              <a:rPr lang="ru-RU" smtClean="0"/>
              <a:t>Корж Даниил Андреевич, МБОУ Лицей №1, 11 класс, г. </a:t>
            </a:r>
            <a:r>
              <a:rPr lang="ru-RU" dirty="0" smtClean="0"/>
              <a:t>Иркутск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5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006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0599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Со времён появления 3D графики, компьютерной анимации и прочих связанных с ними дисциплин всегда остро стояла проблема создания локации для сцены ибо создание реалистичного, физически корректного, и при этом визуально красивого ландшафта является плодом долгого труда дизайнеров, моделлеров, текстурировщиков. После достаточно долгих поисков искомые алгоритмы были найдены и успешно применяются по сей день.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DIN Alternate" charset="0"/>
                <a:ea typeface="DIN Alternate" charset="0"/>
                <a:cs typeface="DIN Alternate" charset="0"/>
              </a:rPr>
              <a:t>Историческая справка</a:t>
            </a:r>
          </a:p>
        </p:txBody>
      </p:sp>
      <p:pic>
        <p:nvPicPr>
          <p:cNvPr id="13" name="Объект 12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t="3971" r="3336" b="3971"/>
          <a:stretch/>
        </p:blipFill>
        <p:spPr>
          <a:xfrm>
            <a:off x="1488835" y="1617821"/>
            <a:ext cx="3553065" cy="3381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5348472" y="1617821"/>
            <a:ext cx="4702362" cy="338133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Первые эксперименты в этой области проводил </a:t>
            </a:r>
            <a:r>
              <a:rPr lang="ru-RU" dirty="0" smtClean="0"/>
              <a:t>один из основателей студии </a:t>
            </a:r>
            <a:r>
              <a:rPr lang="en-US" dirty="0" smtClean="0"/>
              <a:t>Pixar </a:t>
            </a:r>
            <a:r>
              <a:rPr lang="ru-RU" dirty="0"/>
              <a:t>Лорен Карпентер</a:t>
            </a:r>
            <a:r>
              <a:rPr lang="en-US" dirty="0"/>
              <a:t>.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В 1977-1979 году он экспериментировал с фракталами и дроблением для получения ландшафтов. Это привело к </a:t>
            </a:r>
            <a:r>
              <a:rPr lang="ru-RU" dirty="0" smtClean="0"/>
              <a:t>созданию анимационного </a:t>
            </a:r>
            <a:r>
              <a:rPr lang="ru-RU" dirty="0"/>
              <a:t>ролика </a:t>
            </a:r>
            <a:r>
              <a:rPr lang="en-US" dirty="0"/>
              <a:t>«Vol Libre».</a:t>
            </a:r>
            <a:endParaRPr lang="ru-RU" dirty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Корж Даниил Андреевич, МБОУ Лицей №1, 11 класс, г. Иркутск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126" r="178" b="4436"/>
          <a:stretch/>
        </p:blipFill>
        <p:spPr>
          <a:xfrm>
            <a:off x="1488835" y="5107844"/>
            <a:ext cx="8561999" cy="128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00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план действий</a:t>
            </a:r>
          </a:p>
        </p:txBody>
      </p:sp>
      <p:pic>
        <p:nvPicPr>
          <p:cNvPr id="2050" name="Picture 2" descr="http://archive.bigben.id.au/terragen/gallery/images/ashunder_sunset_nov2003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3313" y="1612900"/>
            <a:ext cx="5186627" cy="3889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6581593" y="1612900"/>
            <a:ext cx="4396341" cy="4478693"/>
          </a:xfrm>
        </p:spPr>
        <p:txBody>
          <a:bodyPr/>
          <a:lstStyle/>
          <a:p>
            <a:r>
              <a:rPr lang="ru-RU" dirty="0"/>
              <a:t>Создание карты высот </a:t>
            </a:r>
            <a:endParaRPr lang="ru-RU" dirty="0" smtClean="0"/>
          </a:p>
          <a:p>
            <a:r>
              <a:rPr lang="ru-RU" dirty="0" smtClean="0"/>
              <a:t>Создание </a:t>
            </a:r>
            <a:r>
              <a:rPr lang="ru-RU" dirty="0"/>
              <a:t>карты биомов </a:t>
            </a:r>
            <a:endParaRPr lang="ru-RU" dirty="0" smtClean="0"/>
          </a:p>
          <a:p>
            <a:r>
              <a:rPr lang="ru-RU" dirty="0" smtClean="0"/>
              <a:t>Применение полученных карт к визуальной модели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8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карты высот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1243012" y="1672401"/>
            <a:ext cx="4396339" cy="44739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Картой высот называют изображение, в котором яркость каждого пикселя означает уровень высоты рассматриваемой клетки</a:t>
            </a:r>
          </a:p>
          <a:p>
            <a:pPr marL="0" indent="0">
              <a:buNone/>
            </a:pPr>
            <a:r>
              <a:rPr lang="ru-RU" dirty="0"/>
              <a:t>Генерация карты высот является ключевым шагом при генерации ландшафтов.</a:t>
            </a:r>
          </a:p>
          <a:p>
            <a:endParaRPr lang="ru-RU" dirty="0"/>
          </a:p>
        </p:txBody>
      </p:sp>
      <p:pic>
        <p:nvPicPr>
          <p:cNvPr id="12" name="Объект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3141" y="1685166"/>
            <a:ext cx="4089399" cy="4089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2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карты биомов</a:t>
            </a:r>
            <a:endParaRPr lang="ru-RU" dirty="0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6213293" y="1612900"/>
            <a:ext cx="4396341" cy="44786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Определения биома разнятся в зависимости от рассматриваемых параметров. Так, в определении Юджина Одума, биом — «термин, определяющий крупную региональную или субконтинентальную биосистему, характеризующуюся каким-либо основным типом растительности или другой характерной особенностью ландшафта».</a:t>
            </a:r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703536" y="1729425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pic>
        <p:nvPicPr>
          <p:cNvPr id="14" name="Рисунок 21" descr="https://upload.wikimedia.org/wikipedia/commons/2/29/PrecipitationTempBiomes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34" y="1612900"/>
            <a:ext cx="4395787" cy="4276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0599"/>
          </a:xfrm>
        </p:spPr>
        <p:txBody>
          <a:bodyPr/>
          <a:lstStyle/>
          <a:p>
            <a:r>
              <a:rPr lang="ru-RU" dirty="0"/>
              <a:t>Карта биомов реального мира</a:t>
            </a:r>
          </a:p>
        </p:txBody>
      </p:sp>
      <p:pic>
        <p:nvPicPr>
          <p:cNvPr id="4098" name="Picture 2" descr="https://upload.wikimedia.org/wikipedia/commons/7/7b/Vegetation-no-legen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95121"/>
            <a:ext cx="10491488" cy="471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24692" y="4616438"/>
            <a:ext cx="2892461" cy="2123799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3" y="4749909"/>
            <a:ext cx="2691397" cy="1856855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956300" y="6248399"/>
            <a:ext cx="6023451" cy="457201"/>
          </a:xfrm>
        </p:spPr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ru-RU" dirty="0" smtClean="0"/>
              <a:t>к </a:t>
            </a:r>
            <a:r>
              <a:rPr lang="ru-RU" dirty="0"/>
              <a:t>визуальной модели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Хронология развития проекта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Смена алгоритма расчёта карты высот</a:t>
            </a:r>
          </a:p>
          <a:p>
            <a:r>
              <a:rPr lang="ru-RU" dirty="0" smtClean="0"/>
              <a:t>Создание универсальной модели</a:t>
            </a:r>
          </a:p>
          <a:p>
            <a:r>
              <a:rPr lang="ru-RU" dirty="0" smtClean="0"/>
              <a:t>Использование принципов отложенного вычисления и </a:t>
            </a:r>
            <a:r>
              <a:rPr lang="ru-RU" dirty="0" err="1" smtClean="0"/>
              <a:t>параллелизации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Корж Даниил Андреевич, МБОУ Лицей №1, 11 класс, г. Иркутск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Цвет 6">
      <a:dk1>
        <a:srgbClr val="000000"/>
      </a:dk1>
      <a:lt1>
        <a:srgbClr val="FFFFFF"/>
      </a:lt1>
      <a:dk2>
        <a:srgbClr val="0E5580"/>
      </a:dk2>
      <a:lt2>
        <a:srgbClr val="FFFFFF"/>
      </a:lt2>
      <a:accent1>
        <a:srgbClr val="B2D562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973</TotalTime>
  <Words>662</Words>
  <Application>Microsoft Macintosh PowerPoint</Application>
  <PresentationFormat>Широкоэкранный</PresentationFormat>
  <Paragraphs>87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Calibri</vt:lpstr>
      <vt:lpstr>Century Gothic</vt:lpstr>
      <vt:lpstr>DIN Alternate</vt:lpstr>
      <vt:lpstr>Wingdings 3</vt:lpstr>
      <vt:lpstr>Arial</vt:lpstr>
      <vt:lpstr>Ион</vt:lpstr>
      <vt:lpstr>Разработка процедурного генератора бесконечных ландшафтов </vt:lpstr>
      <vt:lpstr>Введение</vt:lpstr>
      <vt:lpstr>Историческая справка</vt:lpstr>
      <vt:lpstr>Общий план действий</vt:lpstr>
      <vt:lpstr>Создание карты высот</vt:lpstr>
      <vt:lpstr>Создание карты биомов</vt:lpstr>
      <vt:lpstr>Карта биомов реального мира</vt:lpstr>
      <vt:lpstr>Применение к визуальной модели</vt:lpstr>
      <vt:lpstr>Хронология развития проекта</vt:lpstr>
      <vt:lpstr>Отложенные вычисления</vt:lpstr>
      <vt:lpstr>Отложенные вычисления</vt:lpstr>
      <vt:lpstr>Система модификаторов</vt:lpstr>
      <vt:lpstr>Основные биомы</vt:lpstr>
      <vt:lpstr>Технические биомы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Процедурная генерация ландшафтов</dc:title>
  <dc:creator>STYLER2012</dc:creator>
  <cp:lastModifiedBy>пользователь Microsoft Office</cp:lastModifiedBy>
  <cp:revision>160</cp:revision>
  <dcterms:created xsi:type="dcterms:W3CDTF">2016-04-15T13:43:45Z</dcterms:created>
  <dcterms:modified xsi:type="dcterms:W3CDTF">2017-11-10T17:09:23Z</dcterms:modified>
</cp:coreProperties>
</file>